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 id="2147483700" r:id="rId2"/>
  </p:sldMasterIdLst>
  <p:notesMasterIdLst>
    <p:notesMasterId r:id="rId16"/>
  </p:notesMasterIdLst>
  <p:sldIdLst>
    <p:sldId id="256" r:id="rId3"/>
    <p:sldId id="411" r:id="rId4"/>
    <p:sldId id="405" r:id="rId5"/>
    <p:sldId id="269" r:id="rId6"/>
    <p:sldId id="292" r:id="rId7"/>
    <p:sldId id="266" r:id="rId8"/>
    <p:sldId id="328" r:id="rId9"/>
    <p:sldId id="323" r:id="rId10"/>
    <p:sldId id="406" r:id="rId11"/>
    <p:sldId id="407" r:id="rId12"/>
    <p:sldId id="408" r:id="rId13"/>
    <p:sldId id="409" r:id="rId14"/>
    <p:sldId id="410"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32"/>
  </p:normalViewPr>
  <p:slideViewPr>
    <p:cSldViewPr snapToGrid="0" snapToObjects="1">
      <p:cViewPr varScale="1">
        <p:scale>
          <a:sx n="90" d="100"/>
          <a:sy n="90" d="100"/>
        </p:scale>
        <p:origin x="232"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2B41A7-27BF-4B60-AFB4-B71E34135CD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82BDBE3-1B98-4B2E-A58E-36FDAB9D9CA0}">
      <dgm:prSet/>
      <dgm:spPr/>
      <dgm:t>
        <a:bodyPr/>
        <a:lstStyle/>
        <a:p>
          <a:r>
            <a:rPr lang="nl-NL"/>
            <a:t>Jullie hebben hebben de projectorganisatie besproken en vastgelegd in jullie projectplan.</a:t>
          </a:r>
          <a:endParaRPr lang="en-US"/>
        </a:p>
      </dgm:t>
    </dgm:pt>
    <dgm:pt modelId="{BA5FE65E-D425-4229-8D40-ADFC64523A15}" type="parTrans" cxnId="{AF625D54-79F1-4D74-9649-2086704BB217}">
      <dgm:prSet/>
      <dgm:spPr/>
      <dgm:t>
        <a:bodyPr/>
        <a:lstStyle/>
        <a:p>
          <a:endParaRPr lang="en-US"/>
        </a:p>
      </dgm:t>
    </dgm:pt>
    <dgm:pt modelId="{5186DEAF-E0C4-4FAA-9C0F-269BB14E4F56}" type="sibTrans" cxnId="{AF625D54-79F1-4D74-9649-2086704BB217}">
      <dgm:prSet/>
      <dgm:spPr/>
      <dgm:t>
        <a:bodyPr/>
        <a:lstStyle/>
        <a:p>
          <a:endParaRPr lang="en-US"/>
        </a:p>
      </dgm:t>
    </dgm:pt>
    <dgm:pt modelId="{8CC1798B-863E-4BAD-A004-C083B2609D43}">
      <dgm:prSet/>
      <dgm:spPr/>
      <dgm:t>
        <a:bodyPr/>
        <a:lstStyle/>
        <a:p>
          <a:r>
            <a:rPr lang="nl-NL"/>
            <a:t>Hierbij is rekening gehouden met de DISC kleuren uit de vorige les</a:t>
          </a:r>
          <a:endParaRPr lang="en-US"/>
        </a:p>
      </dgm:t>
    </dgm:pt>
    <dgm:pt modelId="{C50E4EED-9446-4E57-A251-EA2E06122421}" type="parTrans" cxnId="{CD439C2B-0ADA-44FA-89EB-277E652FA6F7}">
      <dgm:prSet/>
      <dgm:spPr/>
      <dgm:t>
        <a:bodyPr/>
        <a:lstStyle/>
        <a:p>
          <a:endParaRPr lang="en-US"/>
        </a:p>
      </dgm:t>
    </dgm:pt>
    <dgm:pt modelId="{61660F6B-4964-4544-B199-3995A1AA7066}" type="sibTrans" cxnId="{CD439C2B-0ADA-44FA-89EB-277E652FA6F7}">
      <dgm:prSet/>
      <dgm:spPr/>
      <dgm:t>
        <a:bodyPr/>
        <a:lstStyle/>
        <a:p>
          <a:endParaRPr lang="en-US"/>
        </a:p>
      </dgm:t>
    </dgm:pt>
    <dgm:pt modelId="{6A930E6E-7A9F-4C06-96C0-B3B5DFEA7CD6}">
      <dgm:prSet/>
      <dgm:spPr/>
      <dgm:t>
        <a:bodyPr/>
        <a:lstStyle/>
        <a:p>
          <a:r>
            <a:rPr lang="nl-NL"/>
            <a:t>Jullie passen de PDCA-cyclus toe tijdens het overleg vandaag. Kijk hierbij naar de samenwerking en de tussentijdse resultaten</a:t>
          </a:r>
          <a:endParaRPr lang="en-US"/>
        </a:p>
      </dgm:t>
    </dgm:pt>
    <dgm:pt modelId="{B9DD5A32-1017-41BB-8699-7A1169BA4512}" type="parTrans" cxnId="{9955D052-690E-4FA2-BBCE-78FC24794F7A}">
      <dgm:prSet/>
      <dgm:spPr/>
      <dgm:t>
        <a:bodyPr/>
        <a:lstStyle/>
        <a:p>
          <a:endParaRPr lang="en-US"/>
        </a:p>
      </dgm:t>
    </dgm:pt>
    <dgm:pt modelId="{E7FE6B9C-DCB5-4AA4-B7F2-5BDFA6E04C5D}" type="sibTrans" cxnId="{9955D052-690E-4FA2-BBCE-78FC24794F7A}">
      <dgm:prSet/>
      <dgm:spPr/>
      <dgm:t>
        <a:bodyPr/>
        <a:lstStyle/>
        <a:p>
          <a:endParaRPr lang="en-US"/>
        </a:p>
      </dgm:t>
    </dgm:pt>
    <dgm:pt modelId="{109E5886-936A-4E2A-A241-C4AC1FCA5C80}">
      <dgm:prSet/>
      <dgm:spPr/>
      <dgm:t>
        <a:bodyPr/>
        <a:lstStyle/>
        <a:p>
          <a:r>
            <a:rPr lang="nl-NL" dirty="0"/>
            <a:t>Aan het einde van de les zijn jullie bekend met wat feedback </a:t>
          </a:r>
          <a:r>
            <a:rPr lang="nl-NL" dirty="0" err="1"/>
            <a:t>friends</a:t>
          </a:r>
          <a:r>
            <a:rPr lang="nl-NL" dirty="0"/>
            <a:t> is</a:t>
          </a:r>
          <a:endParaRPr lang="en-US" dirty="0"/>
        </a:p>
      </dgm:t>
    </dgm:pt>
    <dgm:pt modelId="{65B951EB-223D-4A4D-99F7-B30975E6CF48}" type="parTrans" cxnId="{D27FD5E9-99A0-4AC8-A696-1D650238836B}">
      <dgm:prSet/>
      <dgm:spPr/>
      <dgm:t>
        <a:bodyPr/>
        <a:lstStyle/>
        <a:p>
          <a:endParaRPr lang="en-US"/>
        </a:p>
      </dgm:t>
    </dgm:pt>
    <dgm:pt modelId="{358778B2-6B51-4FD0-B0E4-15AE373C58E7}" type="sibTrans" cxnId="{D27FD5E9-99A0-4AC8-A696-1D650238836B}">
      <dgm:prSet/>
      <dgm:spPr/>
      <dgm:t>
        <a:bodyPr/>
        <a:lstStyle/>
        <a:p>
          <a:endParaRPr lang="en-US"/>
        </a:p>
      </dgm:t>
    </dgm:pt>
    <dgm:pt modelId="{DB033524-39F7-45CB-9D31-A55874AEE71B}">
      <dgm:prSet/>
      <dgm:spPr/>
      <dgm:t>
        <a:bodyPr/>
        <a:lstStyle/>
        <a:p>
          <a:r>
            <a:rPr lang="nl-NL" dirty="0"/>
            <a:t>Jullie begrijpen het doel van een elevatorpitch en oefenen met een voor jullie bekend product of dienst</a:t>
          </a:r>
          <a:endParaRPr lang="en-US" dirty="0"/>
        </a:p>
      </dgm:t>
    </dgm:pt>
    <dgm:pt modelId="{86BE2BE0-A2E2-4B3A-868B-2DFA6A196AB3}" type="parTrans" cxnId="{4E64A24A-BFE8-4E50-9570-FD2881851522}">
      <dgm:prSet/>
      <dgm:spPr/>
      <dgm:t>
        <a:bodyPr/>
        <a:lstStyle/>
        <a:p>
          <a:endParaRPr lang="en-US"/>
        </a:p>
      </dgm:t>
    </dgm:pt>
    <dgm:pt modelId="{985FCE0B-E886-4763-A0F4-2AAEFBBDDF32}" type="sibTrans" cxnId="{4E64A24A-BFE8-4E50-9570-FD2881851522}">
      <dgm:prSet/>
      <dgm:spPr/>
      <dgm:t>
        <a:bodyPr/>
        <a:lstStyle/>
        <a:p>
          <a:endParaRPr lang="en-US"/>
        </a:p>
      </dgm:t>
    </dgm:pt>
    <dgm:pt modelId="{FCEAB7C6-FAF1-104D-9CC3-9CD59B896789}" type="pres">
      <dgm:prSet presAssocID="{322B41A7-27BF-4B60-AFB4-B71E34135CD8}" presName="linear" presStyleCnt="0">
        <dgm:presLayoutVars>
          <dgm:animLvl val="lvl"/>
          <dgm:resizeHandles val="exact"/>
        </dgm:presLayoutVars>
      </dgm:prSet>
      <dgm:spPr/>
    </dgm:pt>
    <dgm:pt modelId="{C17E4D26-19EC-C04C-91E4-C387FAD4031D}" type="pres">
      <dgm:prSet presAssocID="{882BDBE3-1B98-4B2E-A58E-36FDAB9D9CA0}" presName="parentText" presStyleLbl="node1" presStyleIdx="0" presStyleCnt="5">
        <dgm:presLayoutVars>
          <dgm:chMax val="0"/>
          <dgm:bulletEnabled val="1"/>
        </dgm:presLayoutVars>
      </dgm:prSet>
      <dgm:spPr/>
    </dgm:pt>
    <dgm:pt modelId="{EB53D838-4405-9545-98CE-D01CEE397934}" type="pres">
      <dgm:prSet presAssocID="{5186DEAF-E0C4-4FAA-9C0F-269BB14E4F56}" presName="spacer" presStyleCnt="0"/>
      <dgm:spPr/>
    </dgm:pt>
    <dgm:pt modelId="{8A4E283A-7922-254E-BE34-FF40B0EC975D}" type="pres">
      <dgm:prSet presAssocID="{8CC1798B-863E-4BAD-A004-C083B2609D43}" presName="parentText" presStyleLbl="node1" presStyleIdx="1" presStyleCnt="5">
        <dgm:presLayoutVars>
          <dgm:chMax val="0"/>
          <dgm:bulletEnabled val="1"/>
        </dgm:presLayoutVars>
      </dgm:prSet>
      <dgm:spPr/>
    </dgm:pt>
    <dgm:pt modelId="{90F58F4D-0195-6941-B7B6-187278A1633A}" type="pres">
      <dgm:prSet presAssocID="{61660F6B-4964-4544-B199-3995A1AA7066}" presName="spacer" presStyleCnt="0"/>
      <dgm:spPr/>
    </dgm:pt>
    <dgm:pt modelId="{D3D900FC-F89F-B943-B1C4-14CD701E5777}" type="pres">
      <dgm:prSet presAssocID="{6A930E6E-7A9F-4C06-96C0-B3B5DFEA7CD6}" presName="parentText" presStyleLbl="node1" presStyleIdx="2" presStyleCnt="5">
        <dgm:presLayoutVars>
          <dgm:chMax val="0"/>
          <dgm:bulletEnabled val="1"/>
        </dgm:presLayoutVars>
      </dgm:prSet>
      <dgm:spPr/>
    </dgm:pt>
    <dgm:pt modelId="{1759C095-6B5F-C941-B6A3-7465BA553DC7}" type="pres">
      <dgm:prSet presAssocID="{E7FE6B9C-DCB5-4AA4-B7F2-5BDFA6E04C5D}" presName="spacer" presStyleCnt="0"/>
      <dgm:spPr/>
    </dgm:pt>
    <dgm:pt modelId="{242F429A-A0A7-6344-A3D3-306809324D55}" type="pres">
      <dgm:prSet presAssocID="{109E5886-936A-4E2A-A241-C4AC1FCA5C80}" presName="parentText" presStyleLbl="node1" presStyleIdx="3" presStyleCnt="5">
        <dgm:presLayoutVars>
          <dgm:chMax val="0"/>
          <dgm:bulletEnabled val="1"/>
        </dgm:presLayoutVars>
      </dgm:prSet>
      <dgm:spPr/>
    </dgm:pt>
    <dgm:pt modelId="{407B87E0-31B9-734E-91F9-F6F2C818A661}" type="pres">
      <dgm:prSet presAssocID="{358778B2-6B51-4FD0-B0E4-15AE373C58E7}" presName="spacer" presStyleCnt="0"/>
      <dgm:spPr/>
    </dgm:pt>
    <dgm:pt modelId="{A2CA2073-5035-AF4F-A1E2-2BE77FCE9ABC}" type="pres">
      <dgm:prSet presAssocID="{DB033524-39F7-45CB-9D31-A55874AEE71B}" presName="parentText" presStyleLbl="node1" presStyleIdx="4" presStyleCnt="5">
        <dgm:presLayoutVars>
          <dgm:chMax val="0"/>
          <dgm:bulletEnabled val="1"/>
        </dgm:presLayoutVars>
      </dgm:prSet>
      <dgm:spPr/>
    </dgm:pt>
  </dgm:ptLst>
  <dgm:cxnLst>
    <dgm:cxn modelId="{42A5E717-7E43-ED4E-8A50-8450C7927E4C}" type="presOf" srcId="{DB033524-39F7-45CB-9D31-A55874AEE71B}" destId="{A2CA2073-5035-AF4F-A1E2-2BE77FCE9ABC}" srcOrd="0" destOrd="0" presId="urn:microsoft.com/office/officeart/2005/8/layout/vList2"/>
    <dgm:cxn modelId="{61AD2621-CA13-3C4B-A817-BDED1C4D656C}" type="presOf" srcId="{8CC1798B-863E-4BAD-A004-C083B2609D43}" destId="{8A4E283A-7922-254E-BE34-FF40B0EC975D}" srcOrd="0" destOrd="0" presId="urn:microsoft.com/office/officeart/2005/8/layout/vList2"/>
    <dgm:cxn modelId="{78303525-0951-D64E-B006-411A3008B388}" type="presOf" srcId="{882BDBE3-1B98-4B2E-A58E-36FDAB9D9CA0}" destId="{C17E4D26-19EC-C04C-91E4-C387FAD4031D}" srcOrd="0" destOrd="0" presId="urn:microsoft.com/office/officeart/2005/8/layout/vList2"/>
    <dgm:cxn modelId="{CD439C2B-0ADA-44FA-89EB-277E652FA6F7}" srcId="{322B41A7-27BF-4B60-AFB4-B71E34135CD8}" destId="{8CC1798B-863E-4BAD-A004-C083B2609D43}" srcOrd="1" destOrd="0" parTransId="{C50E4EED-9446-4E57-A251-EA2E06122421}" sibTransId="{61660F6B-4964-4544-B199-3995A1AA7066}"/>
    <dgm:cxn modelId="{4E64A24A-BFE8-4E50-9570-FD2881851522}" srcId="{322B41A7-27BF-4B60-AFB4-B71E34135CD8}" destId="{DB033524-39F7-45CB-9D31-A55874AEE71B}" srcOrd="4" destOrd="0" parTransId="{86BE2BE0-A2E2-4B3A-868B-2DFA6A196AB3}" sibTransId="{985FCE0B-E886-4763-A0F4-2AAEFBBDDF32}"/>
    <dgm:cxn modelId="{9955D052-690E-4FA2-BBCE-78FC24794F7A}" srcId="{322B41A7-27BF-4B60-AFB4-B71E34135CD8}" destId="{6A930E6E-7A9F-4C06-96C0-B3B5DFEA7CD6}" srcOrd="2" destOrd="0" parTransId="{B9DD5A32-1017-41BB-8699-7A1169BA4512}" sibTransId="{E7FE6B9C-DCB5-4AA4-B7F2-5BDFA6E04C5D}"/>
    <dgm:cxn modelId="{AF625D54-79F1-4D74-9649-2086704BB217}" srcId="{322B41A7-27BF-4B60-AFB4-B71E34135CD8}" destId="{882BDBE3-1B98-4B2E-A58E-36FDAB9D9CA0}" srcOrd="0" destOrd="0" parTransId="{BA5FE65E-D425-4229-8D40-ADFC64523A15}" sibTransId="{5186DEAF-E0C4-4FAA-9C0F-269BB14E4F56}"/>
    <dgm:cxn modelId="{26853568-B52E-E246-AA3F-267266D072CF}" type="presOf" srcId="{322B41A7-27BF-4B60-AFB4-B71E34135CD8}" destId="{FCEAB7C6-FAF1-104D-9CC3-9CD59B896789}" srcOrd="0" destOrd="0" presId="urn:microsoft.com/office/officeart/2005/8/layout/vList2"/>
    <dgm:cxn modelId="{A457B2A3-FCAE-0545-A692-13FF91BEAEE2}" type="presOf" srcId="{109E5886-936A-4E2A-A241-C4AC1FCA5C80}" destId="{242F429A-A0A7-6344-A3D3-306809324D55}" srcOrd="0" destOrd="0" presId="urn:microsoft.com/office/officeart/2005/8/layout/vList2"/>
    <dgm:cxn modelId="{442236E2-8233-B149-A283-8211776F1EF9}" type="presOf" srcId="{6A930E6E-7A9F-4C06-96C0-B3B5DFEA7CD6}" destId="{D3D900FC-F89F-B943-B1C4-14CD701E5777}" srcOrd="0" destOrd="0" presId="urn:microsoft.com/office/officeart/2005/8/layout/vList2"/>
    <dgm:cxn modelId="{D27FD5E9-99A0-4AC8-A696-1D650238836B}" srcId="{322B41A7-27BF-4B60-AFB4-B71E34135CD8}" destId="{109E5886-936A-4E2A-A241-C4AC1FCA5C80}" srcOrd="3" destOrd="0" parTransId="{65B951EB-223D-4A4D-99F7-B30975E6CF48}" sibTransId="{358778B2-6B51-4FD0-B0E4-15AE373C58E7}"/>
    <dgm:cxn modelId="{11CFC75C-24C5-1F43-B3D7-10794D171666}" type="presParOf" srcId="{FCEAB7C6-FAF1-104D-9CC3-9CD59B896789}" destId="{C17E4D26-19EC-C04C-91E4-C387FAD4031D}" srcOrd="0" destOrd="0" presId="urn:microsoft.com/office/officeart/2005/8/layout/vList2"/>
    <dgm:cxn modelId="{9D7EDF14-366A-E345-9CB9-1FB24DC648DF}" type="presParOf" srcId="{FCEAB7C6-FAF1-104D-9CC3-9CD59B896789}" destId="{EB53D838-4405-9545-98CE-D01CEE397934}" srcOrd="1" destOrd="0" presId="urn:microsoft.com/office/officeart/2005/8/layout/vList2"/>
    <dgm:cxn modelId="{B65DA886-6977-6A42-857A-79135EB8C4D4}" type="presParOf" srcId="{FCEAB7C6-FAF1-104D-9CC3-9CD59B896789}" destId="{8A4E283A-7922-254E-BE34-FF40B0EC975D}" srcOrd="2" destOrd="0" presId="urn:microsoft.com/office/officeart/2005/8/layout/vList2"/>
    <dgm:cxn modelId="{E4AD4C08-D60C-634D-A276-B432032EF74E}" type="presParOf" srcId="{FCEAB7C6-FAF1-104D-9CC3-9CD59B896789}" destId="{90F58F4D-0195-6941-B7B6-187278A1633A}" srcOrd="3" destOrd="0" presId="urn:microsoft.com/office/officeart/2005/8/layout/vList2"/>
    <dgm:cxn modelId="{418F5849-F4EA-9047-8658-F844A4973A37}" type="presParOf" srcId="{FCEAB7C6-FAF1-104D-9CC3-9CD59B896789}" destId="{D3D900FC-F89F-B943-B1C4-14CD701E5777}" srcOrd="4" destOrd="0" presId="urn:microsoft.com/office/officeart/2005/8/layout/vList2"/>
    <dgm:cxn modelId="{DB33DED6-8370-5246-9DB7-D0DD13D39298}" type="presParOf" srcId="{FCEAB7C6-FAF1-104D-9CC3-9CD59B896789}" destId="{1759C095-6B5F-C941-B6A3-7465BA553DC7}" srcOrd="5" destOrd="0" presId="urn:microsoft.com/office/officeart/2005/8/layout/vList2"/>
    <dgm:cxn modelId="{3FA4E22D-D13A-0846-A9BE-AC383D94E838}" type="presParOf" srcId="{FCEAB7C6-FAF1-104D-9CC3-9CD59B896789}" destId="{242F429A-A0A7-6344-A3D3-306809324D55}" srcOrd="6" destOrd="0" presId="urn:microsoft.com/office/officeart/2005/8/layout/vList2"/>
    <dgm:cxn modelId="{48327658-E202-7342-9311-871F0C7B593F}" type="presParOf" srcId="{FCEAB7C6-FAF1-104D-9CC3-9CD59B896789}" destId="{407B87E0-31B9-734E-91F9-F6F2C818A661}" srcOrd="7" destOrd="0" presId="urn:microsoft.com/office/officeart/2005/8/layout/vList2"/>
    <dgm:cxn modelId="{1CF21296-3EDB-A14A-AF05-A2A5D144619F}" type="presParOf" srcId="{FCEAB7C6-FAF1-104D-9CC3-9CD59B896789}" destId="{A2CA2073-5035-AF4F-A1E2-2BE77FCE9AB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17CB49-9E68-4530-AA1C-9CC4B0168FA8}"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F462486-C8DC-4EDC-93A9-2FA021FDD747}">
      <dgm:prSet/>
      <dgm:spPr/>
      <dgm:t>
        <a:bodyPr/>
        <a:lstStyle/>
        <a:p>
          <a:pPr>
            <a:defRPr cap="all"/>
          </a:pPr>
          <a:r>
            <a:rPr lang="nl-NL" dirty="0"/>
            <a:t>Hoe is het met jullie samenwerkingsovereenkomst?</a:t>
          </a:r>
          <a:endParaRPr lang="en-US" dirty="0"/>
        </a:p>
      </dgm:t>
    </dgm:pt>
    <dgm:pt modelId="{0A47ACD1-618D-4E36-861D-928E72A88B76}" type="parTrans" cxnId="{EFE741D2-AD86-4622-B09C-D61FCD0A02F1}">
      <dgm:prSet/>
      <dgm:spPr/>
      <dgm:t>
        <a:bodyPr/>
        <a:lstStyle/>
        <a:p>
          <a:endParaRPr lang="en-US"/>
        </a:p>
      </dgm:t>
    </dgm:pt>
    <dgm:pt modelId="{D5F3EA69-9E08-4095-AD47-130A74F06E8C}" type="sibTrans" cxnId="{EFE741D2-AD86-4622-B09C-D61FCD0A02F1}">
      <dgm:prSet/>
      <dgm:spPr/>
      <dgm:t>
        <a:bodyPr/>
        <a:lstStyle/>
        <a:p>
          <a:endParaRPr lang="en-US"/>
        </a:p>
      </dgm:t>
    </dgm:pt>
    <dgm:pt modelId="{67D7AF1B-4789-4F1F-A3D6-9B1AF25CAB8F}">
      <dgm:prSet/>
      <dgm:spPr/>
      <dgm:t>
        <a:bodyPr/>
        <a:lstStyle/>
        <a:p>
          <a:pPr>
            <a:defRPr cap="all"/>
          </a:pPr>
          <a:r>
            <a:rPr lang="nl-NL"/>
            <a:t>Neem in je vergaderplanning minimaal 2 PDCA momenten op.</a:t>
          </a:r>
          <a:endParaRPr lang="en-US"/>
        </a:p>
      </dgm:t>
    </dgm:pt>
    <dgm:pt modelId="{2F87F14B-41E7-4656-B88E-91648924679E}" type="parTrans" cxnId="{C41C00A2-AB32-4946-9002-BE080BFE4A84}">
      <dgm:prSet/>
      <dgm:spPr/>
      <dgm:t>
        <a:bodyPr/>
        <a:lstStyle/>
        <a:p>
          <a:endParaRPr lang="en-US"/>
        </a:p>
      </dgm:t>
    </dgm:pt>
    <dgm:pt modelId="{7FDB2855-4518-4D5D-98E2-28CE75A2EA08}" type="sibTrans" cxnId="{C41C00A2-AB32-4946-9002-BE080BFE4A84}">
      <dgm:prSet/>
      <dgm:spPr/>
      <dgm:t>
        <a:bodyPr/>
        <a:lstStyle/>
        <a:p>
          <a:endParaRPr lang="en-US"/>
        </a:p>
      </dgm:t>
    </dgm:pt>
    <dgm:pt modelId="{224F959A-79D5-446B-8C43-F4F8C77FF077}" type="pres">
      <dgm:prSet presAssocID="{8B17CB49-9E68-4530-AA1C-9CC4B0168FA8}" presName="root" presStyleCnt="0">
        <dgm:presLayoutVars>
          <dgm:dir/>
          <dgm:resizeHandles val="exact"/>
        </dgm:presLayoutVars>
      </dgm:prSet>
      <dgm:spPr/>
    </dgm:pt>
    <dgm:pt modelId="{BF7669DB-7336-4015-9B2D-328373EECD35}" type="pres">
      <dgm:prSet presAssocID="{4F462486-C8DC-4EDC-93A9-2FA021FDD747}" presName="compNode" presStyleCnt="0"/>
      <dgm:spPr/>
    </dgm:pt>
    <dgm:pt modelId="{D19192F1-11CD-425F-8A93-9C1A19A883F5}" type="pres">
      <dgm:prSet presAssocID="{4F462486-C8DC-4EDC-93A9-2FA021FDD747}" presName="iconBgRect" presStyleLbl="bgShp" presStyleIdx="0" presStyleCnt="2"/>
      <dgm:spPr>
        <a:prstGeom prst="round2DiagRect">
          <a:avLst>
            <a:gd name="adj1" fmla="val 29727"/>
            <a:gd name="adj2" fmla="val 0"/>
          </a:avLst>
        </a:prstGeom>
      </dgm:spPr>
    </dgm:pt>
    <dgm:pt modelId="{3A403A8A-9556-4C4A-A1FF-5D52B63DE0BA}" type="pres">
      <dgm:prSet presAssocID="{4F462486-C8DC-4EDC-93A9-2FA021FDD74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og"/>
        </a:ext>
      </dgm:extLst>
    </dgm:pt>
    <dgm:pt modelId="{5401F463-2695-43D9-9CB3-07AD3C19F145}" type="pres">
      <dgm:prSet presAssocID="{4F462486-C8DC-4EDC-93A9-2FA021FDD747}" presName="spaceRect" presStyleCnt="0"/>
      <dgm:spPr/>
    </dgm:pt>
    <dgm:pt modelId="{FB8B7607-E6DC-4902-89F2-78ABF0CEA2FD}" type="pres">
      <dgm:prSet presAssocID="{4F462486-C8DC-4EDC-93A9-2FA021FDD747}" presName="textRect" presStyleLbl="revTx" presStyleIdx="0" presStyleCnt="2">
        <dgm:presLayoutVars>
          <dgm:chMax val="1"/>
          <dgm:chPref val="1"/>
        </dgm:presLayoutVars>
      </dgm:prSet>
      <dgm:spPr/>
    </dgm:pt>
    <dgm:pt modelId="{F9637FA8-3038-43ED-A882-598217D39367}" type="pres">
      <dgm:prSet presAssocID="{D5F3EA69-9E08-4095-AD47-130A74F06E8C}" presName="sibTrans" presStyleCnt="0"/>
      <dgm:spPr/>
    </dgm:pt>
    <dgm:pt modelId="{C059A444-6115-4288-AFA5-7F1843EE52A9}" type="pres">
      <dgm:prSet presAssocID="{67D7AF1B-4789-4F1F-A3D6-9B1AF25CAB8F}" presName="compNode" presStyleCnt="0"/>
      <dgm:spPr/>
    </dgm:pt>
    <dgm:pt modelId="{A2F3BB73-7626-4903-9AE2-2588E1959ADE}" type="pres">
      <dgm:prSet presAssocID="{67D7AF1B-4789-4F1F-A3D6-9B1AF25CAB8F}" presName="iconBgRect" presStyleLbl="bgShp" presStyleIdx="1" presStyleCnt="2"/>
      <dgm:spPr>
        <a:prstGeom prst="round2DiagRect">
          <a:avLst>
            <a:gd name="adj1" fmla="val 29727"/>
            <a:gd name="adj2" fmla="val 0"/>
          </a:avLst>
        </a:prstGeom>
      </dgm:spPr>
    </dgm:pt>
    <dgm:pt modelId="{A96EB3B9-3E2E-4CA3-A27F-2BD982BEC7F7}" type="pres">
      <dgm:prSet presAssocID="{67D7AF1B-4789-4F1F-A3D6-9B1AF25CAB8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inkje"/>
        </a:ext>
      </dgm:extLst>
    </dgm:pt>
    <dgm:pt modelId="{AC82AF81-DFA7-46D1-92DE-FCBA5EAAF295}" type="pres">
      <dgm:prSet presAssocID="{67D7AF1B-4789-4F1F-A3D6-9B1AF25CAB8F}" presName="spaceRect" presStyleCnt="0"/>
      <dgm:spPr/>
    </dgm:pt>
    <dgm:pt modelId="{99A0983F-6C83-44D7-9A0D-4D47D49C696F}" type="pres">
      <dgm:prSet presAssocID="{67D7AF1B-4789-4F1F-A3D6-9B1AF25CAB8F}" presName="textRect" presStyleLbl="revTx" presStyleIdx="1" presStyleCnt="2">
        <dgm:presLayoutVars>
          <dgm:chMax val="1"/>
          <dgm:chPref val="1"/>
        </dgm:presLayoutVars>
      </dgm:prSet>
      <dgm:spPr/>
    </dgm:pt>
  </dgm:ptLst>
  <dgm:cxnLst>
    <dgm:cxn modelId="{08A6CF2B-9119-4D6E-8A7C-3A35A6400443}" type="presOf" srcId="{8B17CB49-9E68-4530-AA1C-9CC4B0168FA8}" destId="{224F959A-79D5-446B-8C43-F4F8C77FF077}" srcOrd="0" destOrd="0" presId="urn:microsoft.com/office/officeart/2018/5/layout/IconLeafLabelList"/>
    <dgm:cxn modelId="{5EB3B23A-36B6-4CDD-8A05-7E6AF8F982B8}" type="presOf" srcId="{67D7AF1B-4789-4F1F-A3D6-9B1AF25CAB8F}" destId="{99A0983F-6C83-44D7-9A0D-4D47D49C696F}" srcOrd="0" destOrd="0" presId="urn:microsoft.com/office/officeart/2018/5/layout/IconLeafLabelList"/>
    <dgm:cxn modelId="{C41C00A2-AB32-4946-9002-BE080BFE4A84}" srcId="{8B17CB49-9E68-4530-AA1C-9CC4B0168FA8}" destId="{67D7AF1B-4789-4F1F-A3D6-9B1AF25CAB8F}" srcOrd="1" destOrd="0" parTransId="{2F87F14B-41E7-4656-B88E-91648924679E}" sibTransId="{7FDB2855-4518-4D5D-98E2-28CE75A2EA08}"/>
    <dgm:cxn modelId="{EFE741D2-AD86-4622-B09C-D61FCD0A02F1}" srcId="{8B17CB49-9E68-4530-AA1C-9CC4B0168FA8}" destId="{4F462486-C8DC-4EDC-93A9-2FA021FDD747}" srcOrd="0" destOrd="0" parTransId="{0A47ACD1-618D-4E36-861D-928E72A88B76}" sibTransId="{D5F3EA69-9E08-4095-AD47-130A74F06E8C}"/>
    <dgm:cxn modelId="{65345EEC-1208-48E3-80F7-10E2F2E1B924}" type="presOf" srcId="{4F462486-C8DC-4EDC-93A9-2FA021FDD747}" destId="{FB8B7607-E6DC-4902-89F2-78ABF0CEA2FD}" srcOrd="0" destOrd="0" presId="urn:microsoft.com/office/officeart/2018/5/layout/IconLeafLabelList"/>
    <dgm:cxn modelId="{3586B329-7584-404E-8460-A5906C08C1A2}" type="presParOf" srcId="{224F959A-79D5-446B-8C43-F4F8C77FF077}" destId="{BF7669DB-7336-4015-9B2D-328373EECD35}" srcOrd="0" destOrd="0" presId="urn:microsoft.com/office/officeart/2018/5/layout/IconLeafLabelList"/>
    <dgm:cxn modelId="{06192AB0-869D-474A-8002-4CE225C083EF}" type="presParOf" srcId="{BF7669DB-7336-4015-9B2D-328373EECD35}" destId="{D19192F1-11CD-425F-8A93-9C1A19A883F5}" srcOrd="0" destOrd="0" presId="urn:microsoft.com/office/officeart/2018/5/layout/IconLeafLabelList"/>
    <dgm:cxn modelId="{78AA56BB-89E9-4883-9ECB-39F83926ACDD}" type="presParOf" srcId="{BF7669DB-7336-4015-9B2D-328373EECD35}" destId="{3A403A8A-9556-4C4A-A1FF-5D52B63DE0BA}" srcOrd="1" destOrd="0" presId="urn:microsoft.com/office/officeart/2018/5/layout/IconLeafLabelList"/>
    <dgm:cxn modelId="{71AB17E8-AD16-4482-AFC4-815A98DF8711}" type="presParOf" srcId="{BF7669DB-7336-4015-9B2D-328373EECD35}" destId="{5401F463-2695-43D9-9CB3-07AD3C19F145}" srcOrd="2" destOrd="0" presId="urn:microsoft.com/office/officeart/2018/5/layout/IconLeafLabelList"/>
    <dgm:cxn modelId="{E7CB7534-BADC-475A-9729-B1519D490D47}" type="presParOf" srcId="{BF7669DB-7336-4015-9B2D-328373EECD35}" destId="{FB8B7607-E6DC-4902-89F2-78ABF0CEA2FD}" srcOrd="3" destOrd="0" presId="urn:microsoft.com/office/officeart/2018/5/layout/IconLeafLabelList"/>
    <dgm:cxn modelId="{3B2C4412-4EFF-4C23-A8C7-0B3E9BFBC936}" type="presParOf" srcId="{224F959A-79D5-446B-8C43-F4F8C77FF077}" destId="{F9637FA8-3038-43ED-A882-598217D39367}" srcOrd="1" destOrd="0" presId="urn:microsoft.com/office/officeart/2018/5/layout/IconLeafLabelList"/>
    <dgm:cxn modelId="{2199291F-1BE3-4DF7-9212-3DF25D4EB8B5}" type="presParOf" srcId="{224F959A-79D5-446B-8C43-F4F8C77FF077}" destId="{C059A444-6115-4288-AFA5-7F1843EE52A9}" srcOrd="2" destOrd="0" presId="urn:microsoft.com/office/officeart/2018/5/layout/IconLeafLabelList"/>
    <dgm:cxn modelId="{FF45CA05-9B48-4D9D-AA8F-6A4CD47AF5B6}" type="presParOf" srcId="{C059A444-6115-4288-AFA5-7F1843EE52A9}" destId="{A2F3BB73-7626-4903-9AE2-2588E1959ADE}" srcOrd="0" destOrd="0" presId="urn:microsoft.com/office/officeart/2018/5/layout/IconLeafLabelList"/>
    <dgm:cxn modelId="{39FDFD9E-5285-4BDB-8899-BA086E0C8C3F}" type="presParOf" srcId="{C059A444-6115-4288-AFA5-7F1843EE52A9}" destId="{A96EB3B9-3E2E-4CA3-A27F-2BD982BEC7F7}" srcOrd="1" destOrd="0" presId="urn:microsoft.com/office/officeart/2018/5/layout/IconLeafLabelList"/>
    <dgm:cxn modelId="{1DC4C744-1657-4DE5-B41E-1338ADC1799A}" type="presParOf" srcId="{C059A444-6115-4288-AFA5-7F1843EE52A9}" destId="{AC82AF81-DFA7-46D1-92DE-FCBA5EAAF295}" srcOrd="2" destOrd="0" presId="urn:microsoft.com/office/officeart/2018/5/layout/IconLeafLabelList"/>
    <dgm:cxn modelId="{0ED5CE90-C5E4-43F7-A77E-241FDB33B7B6}" type="presParOf" srcId="{C059A444-6115-4288-AFA5-7F1843EE52A9}" destId="{99A0983F-6C83-44D7-9A0D-4D47D49C696F}"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E4D26-19EC-C04C-91E4-C387FAD4031D}">
      <dsp:nvSpPr>
        <dsp:cNvPr id="0" name=""/>
        <dsp:cNvSpPr/>
      </dsp:nvSpPr>
      <dsp:spPr>
        <a:xfrm>
          <a:off x="0" y="103457"/>
          <a:ext cx="5980170" cy="9845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kern="1200"/>
            <a:t>Jullie hebben hebben de projectorganisatie besproken en vastgelegd in jullie projectplan.</a:t>
          </a:r>
          <a:endParaRPr lang="en-US" sz="1800" kern="1200"/>
        </a:p>
      </dsp:txBody>
      <dsp:txXfrm>
        <a:off x="48062" y="151519"/>
        <a:ext cx="5884046" cy="888431"/>
      </dsp:txXfrm>
    </dsp:sp>
    <dsp:sp modelId="{8A4E283A-7922-254E-BE34-FF40B0EC975D}">
      <dsp:nvSpPr>
        <dsp:cNvPr id="0" name=""/>
        <dsp:cNvSpPr/>
      </dsp:nvSpPr>
      <dsp:spPr>
        <a:xfrm>
          <a:off x="0" y="1139852"/>
          <a:ext cx="5980170" cy="984555"/>
        </a:xfrm>
        <a:prstGeom prst="roundRect">
          <a:avLst/>
        </a:prstGeom>
        <a:solidFill>
          <a:schemeClr val="accent2">
            <a:hueOff val="-5035707"/>
            <a:satOff val="-114"/>
            <a:lumOff val="17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kern="1200"/>
            <a:t>Hierbij is rekening gehouden met de DISC kleuren uit de vorige les</a:t>
          </a:r>
          <a:endParaRPr lang="en-US" sz="1800" kern="1200"/>
        </a:p>
      </dsp:txBody>
      <dsp:txXfrm>
        <a:off x="48062" y="1187914"/>
        <a:ext cx="5884046" cy="888431"/>
      </dsp:txXfrm>
    </dsp:sp>
    <dsp:sp modelId="{D3D900FC-F89F-B943-B1C4-14CD701E5777}">
      <dsp:nvSpPr>
        <dsp:cNvPr id="0" name=""/>
        <dsp:cNvSpPr/>
      </dsp:nvSpPr>
      <dsp:spPr>
        <a:xfrm>
          <a:off x="0" y="2176247"/>
          <a:ext cx="5980170" cy="984555"/>
        </a:xfrm>
        <a:prstGeom prst="roundRect">
          <a:avLst/>
        </a:prstGeom>
        <a:solidFill>
          <a:schemeClr val="accent2">
            <a:hueOff val="-10071413"/>
            <a:satOff val="-229"/>
            <a:lumOff val="3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kern="1200"/>
            <a:t>Jullie passen de PDCA-cyclus toe tijdens het overleg vandaag. Kijk hierbij naar de samenwerking en de tussentijdse resultaten</a:t>
          </a:r>
          <a:endParaRPr lang="en-US" sz="1800" kern="1200"/>
        </a:p>
      </dsp:txBody>
      <dsp:txXfrm>
        <a:off x="48062" y="2224309"/>
        <a:ext cx="5884046" cy="888431"/>
      </dsp:txXfrm>
    </dsp:sp>
    <dsp:sp modelId="{242F429A-A0A7-6344-A3D3-306809324D55}">
      <dsp:nvSpPr>
        <dsp:cNvPr id="0" name=""/>
        <dsp:cNvSpPr/>
      </dsp:nvSpPr>
      <dsp:spPr>
        <a:xfrm>
          <a:off x="0" y="3212642"/>
          <a:ext cx="5980170" cy="984555"/>
        </a:xfrm>
        <a:prstGeom prst="roundRect">
          <a:avLst/>
        </a:prstGeom>
        <a:solidFill>
          <a:schemeClr val="accent2">
            <a:hueOff val="-15107120"/>
            <a:satOff val="-343"/>
            <a:lumOff val="51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kern="1200" dirty="0"/>
            <a:t>Aan het einde van de les zijn jullie bekend met wat feedback </a:t>
          </a:r>
          <a:r>
            <a:rPr lang="nl-NL" sz="1800" kern="1200" dirty="0" err="1"/>
            <a:t>friends</a:t>
          </a:r>
          <a:r>
            <a:rPr lang="nl-NL" sz="1800" kern="1200" dirty="0"/>
            <a:t> is</a:t>
          </a:r>
          <a:endParaRPr lang="en-US" sz="1800" kern="1200" dirty="0"/>
        </a:p>
      </dsp:txBody>
      <dsp:txXfrm>
        <a:off x="48062" y="3260704"/>
        <a:ext cx="5884046" cy="888431"/>
      </dsp:txXfrm>
    </dsp:sp>
    <dsp:sp modelId="{A2CA2073-5035-AF4F-A1E2-2BE77FCE9ABC}">
      <dsp:nvSpPr>
        <dsp:cNvPr id="0" name=""/>
        <dsp:cNvSpPr/>
      </dsp:nvSpPr>
      <dsp:spPr>
        <a:xfrm>
          <a:off x="0" y="4249037"/>
          <a:ext cx="5980170" cy="984555"/>
        </a:xfrm>
        <a:prstGeom prst="roundRect">
          <a:avLst/>
        </a:prstGeom>
        <a:solidFill>
          <a:schemeClr val="accent2">
            <a:hueOff val="-20142827"/>
            <a:satOff val="-458"/>
            <a:lumOff val="6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kern="1200" dirty="0"/>
            <a:t>Jullie begrijpen het doel van een elevatorpitch en oefenen met een voor jullie bekend product of dienst</a:t>
          </a:r>
          <a:endParaRPr lang="en-US" sz="1800" kern="1200" dirty="0"/>
        </a:p>
      </dsp:txBody>
      <dsp:txXfrm>
        <a:off x="48062" y="4297099"/>
        <a:ext cx="5884046" cy="8884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192F1-11CD-425F-8A93-9C1A19A883F5}">
      <dsp:nvSpPr>
        <dsp:cNvPr id="0" name=""/>
        <dsp:cNvSpPr/>
      </dsp:nvSpPr>
      <dsp:spPr>
        <a:xfrm>
          <a:off x="2044800" y="375668"/>
          <a:ext cx="2196000" cy="2196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403A8A-9556-4C4A-A1FF-5D52B63DE0BA}">
      <dsp:nvSpPr>
        <dsp:cNvPr id="0" name=""/>
        <dsp:cNvSpPr/>
      </dsp:nvSpPr>
      <dsp:spPr>
        <a:xfrm>
          <a:off x="2512800"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8B7607-E6DC-4902-89F2-78ABF0CEA2FD}">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nl-NL" sz="1900" kern="1200" dirty="0"/>
            <a:t>Hoe is het met jullie samenwerkingsovereenkomst?</a:t>
          </a:r>
          <a:endParaRPr lang="en-US" sz="1900" kern="1200" dirty="0"/>
        </a:p>
      </dsp:txBody>
      <dsp:txXfrm>
        <a:off x="1342800" y="3255669"/>
        <a:ext cx="3600000" cy="720000"/>
      </dsp:txXfrm>
    </dsp:sp>
    <dsp:sp modelId="{A2F3BB73-7626-4903-9AE2-2588E1959ADE}">
      <dsp:nvSpPr>
        <dsp:cNvPr id="0" name=""/>
        <dsp:cNvSpPr/>
      </dsp:nvSpPr>
      <dsp:spPr>
        <a:xfrm>
          <a:off x="6274800" y="375668"/>
          <a:ext cx="2196000" cy="2196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6EB3B9-3E2E-4CA3-A27F-2BD982BEC7F7}">
      <dsp:nvSpPr>
        <dsp:cNvPr id="0" name=""/>
        <dsp:cNvSpPr/>
      </dsp:nvSpPr>
      <dsp:spPr>
        <a:xfrm>
          <a:off x="674280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A0983F-6C83-44D7-9A0D-4D47D49C696F}">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nl-NL" sz="1900" kern="1200"/>
            <a:t>Neem in je vergaderplanning minimaal 2 PDCA momenten op.</a:t>
          </a:r>
          <a:endParaRPr lang="en-US" sz="1900" kern="1200"/>
        </a:p>
      </dsp:txBody>
      <dsp:txXfrm>
        <a:off x="5572800" y="3255669"/>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3802B8-C0CB-F046-AF54-1DE39F031E34}" type="datetimeFigureOut">
              <a:rPr lang="nl-NL" smtClean="0"/>
              <a:t>21-09-2021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FE552-6407-F846-95DB-E684EE708DA2}" type="slidenum">
              <a:rPr lang="nl-NL" smtClean="0"/>
              <a:t>‹nr.›</a:t>
            </a:fld>
            <a:endParaRPr lang="nl-NL"/>
          </a:p>
        </p:txBody>
      </p:sp>
    </p:spTree>
    <p:extLst>
      <p:ext uri="{BB962C8B-B14F-4D97-AF65-F5344CB8AC3E}">
        <p14:creationId xmlns:p14="http://schemas.microsoft.com/office/powerpoint/2010/main" val="1661497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Zien jullie op basis van deze informatie hoe je elkaar kunt versterken, maar ook in welke mate je in elkaars allergie kunt zitten?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8558A-2A26-CD4B-8AD5-E8C31F03015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9164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9/21/21</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‹nr.›</a:t>
            </a:fld>
            <a:endParaRPr lang="en-US" sz="1000" dirty="0"/>
          </a:p>
        </p:txBody>
      </p:sp>
    </p:spTree>
    <p:extLst>
      <p:ext uri="{BB962C8B-B14F-4D97-AF65-F5344CB8AC3E}">
        <p14:creationId xmlns:p14="http://schemas.microsoft.com/office/powerpoint/2010/main" val="3191335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9/21/21</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‹nr.›</a:t>
            </a:fld>
            <a:endParaRPr lang="en-US"/>
          </a:p>
        </p:txBody>
      </p:sp>
    </p:spTree>
    <p:extLst>
      <p:ext uri="{BB962C8B-B14F-4D97-AF65-F5344CB8AC3E}">
        <p14:creationId xmlns:p14="http://schemas.microsoft.com/office/powerpoint/2010/main" val="2813703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9/21/21</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‹nr.›</a:t>
            </a:fld>
            <a:endParaRPr lang="en-US"/>
          </a:p>
        </p:txBody>
      </p:sp>
    </p:spTree>
    <p:extLst>
      <p:ext uri="{BB962C8B-B14F-4D97-AF65-F5344CB8AC3E}">
        <p14:creationId xmlns:p14="http://schemas.microsoft.com/office/powerpoint/2010/main" val="2604300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21-09-2021</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521259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21-09-2021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742648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21-09-2021</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681023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r">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21-09-2021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3161263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F778200-9D4A-F547-814A-BE672EECDF7A}"/>
              </a:ext>
            </a:extLst>
          </p:cNvPr>
          <p:cNvSpPr>
            <a:spLocks noGrp="1"/>
          </p:cNvSpPr>
          <p:nvPr>
            <p:ph type="dt" sz="half" idx="10"/>
          </p:nvPr>
        </p:nvSpPr>
        <p:spPr/>
        <p:txBody>
          <a:bodyPr/>
          <a:lstStyle/>
          <a:p>
            <a:fld id="{2FA21101-78F4-D142-BAF4-B946E11D3CAF}" type="datetimeFigureOut">
              <a:rPr lang="nl-NL" smtClean="0"/>
              <a:t>21-09-2021</a:t>
            </a:fld>
            <a:endParaRPr lang="nl-NL"/>
          </a:p>
        </p:txBody>
      </p:sp>
      <p:sp>
        <p:nvSpPr>
          <p:cNvPr id="3" name="Tijdelijke aanduiding voor voettekst 2">
            <a:extLst>
              <a:ext uri="{FF2B5EF4-FFF2-40B4-BE49-F238E27FC236}">
                <a16:creationId xmlns:a16="http://schemas.microsoft.com/office/drawing/2014/main" id="{C29E3BC0-421C-DF4D-B73C-05C479BDA55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F57EEDE-BE80-2C47-9677-D2B8517EC3C0}"/>
              </a:ext>
            </a:extLst>
          </p:cNvPr>
          <p:cNvSpPr>
            <a:spLocks noGrp="1"/>
          </p:cNvSpPr>
          <p:nvPr>
            <p:ph type="sldNum" sz="quarter" idx="12"/>
          </p:nvPr>
        </p:nvSpPr>
        <p:spPr/>
        <p:txBody>
          <a:bodyPr/>
          <a:lstStyle/>
          <a:p>
            <a:fld id="{35F6AE29-CB4D-F347-A0D3-3296A2C8DBFC}" type="slidenum">
              <a:rPr lang="nl-NL" smtClean="0"/>
              <a:t>‹nr.›</a:t>
            </a:fld>
            <a:endParaRPr lang="nl-NL"/>
          </a:p>
        </p:txBody>
      </p:sp>
    </p:spTree>
    <p:extLst>
      <p:ext uri="{BB962C8B-B14F-4D97-AF65-F5344CB8AC3E}">
        <p14:creationId xmlns:p14="http://schemas.microsoft.com/office/powerpoint/2010/main" val="3352310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9/21/21</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‹nr.›</a:t>
            </a:fld>
            <a:endParaRPr lang="en-US"/>
          </a:p>
        </p:txBody>
      </p:sp>
    </p:spTree>
    <p:extLst>
      <p:ext uri="{BB962C8B-B14F-4D97-AF65-F5344CB8AC3E}">
        <p14:creationId xmlns:p14="http://schemas.microsoft.com/office/powerpoint/2010/main" val="1870424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9/21/21</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‹nr.›</a:t>
            </a:fld>
            <a:endParaRPr lang="en-US"/>
          </a:p>
        </p:txBody>
      </p:sp>
    </p:spTree>
    <p:extLst>
      <p:ext uri="{BB962C8B-B14F-4D97-AF65-F5344CB8AC3E}">
        <p14:creationId xmlns:p14="http://schemas.microsoft.com/office/powerpoint/2010/main" val="87655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9/21/21</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‹nr.›</a:t>
            </a:fld>
            <a:endParaRPr lang="en-US" dirty="0"/>
          </a:p>
        </p:txBody>
      </p:sp>
    </p:spTree>
    <p:extLst>
      <p:ext uri="{BB962C8B-B14F-4D97-AF65-F5344CB8AC3E}">
        <p14:creationId xmlns:p14="http://schemas.microsoft.com/office/powerpoint/2010/main" val="212837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9/21/21</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‹nr.›</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87434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9/21/21</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‹nr.›</a:t>
            </a:fld>
            <a:endParaRPr lang="en-US"/>
          </a:p>
        </p:txBody>
      </p:sp>
    </p:spTree>
    <p:extLst>
      <p:ext uri="{BB962C8B-B14F-4D97-AF65-F5344CB8AC3E}">
        <p14:creationId xmlns:p14="http://schemas.microsoft.com/office/powerpoint/2010/main" val="26551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9/21/21</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‹nr.›</a:t>
            </a:fld>
            <a:endParaRPr lang="en-US"/>
          </a:p>
        </p:txBody>
      </p:sp>
    </p:spTree>
    <p:extLst>
      <p:ext uri="{BB962C8B-B14F-4D97-AF65-F5344CB8AC3E}">
        <p14:creationId xmlns:p14="http://schemas.microsoft.com/office/powerpoint/2010/main" val="282280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9/21/21</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‹nr.›</a:t>
            </a:fld>
            <a:endParaRPr lang="en-US"/>
          </a:p>
        </p:txBody>
      </p:sp>
    </p:spTree>
    <p:extLst>
      <p:ext uri="{BB962C8B-B14F-4D97-AF65-F5344CB8AC3E}">
        <p14:creationId xmlns:p14="http://schemas.microsoft.com/office/powerpoint/2010/main" val="1854295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9/21/21</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‹nr.›</a:t>
            </a:fld>
            <a:endParaRPr lang="en-US"/>
          </a:p>
        </p:txBody>
      </p:sp>
    </p:spTree>
    <p:extLst>
      <p:ext uri="{BB962C8B-B14F-4D97-AF65-F5344CB8AC3E}">
        <p14:creationId xmlns:p14="http://schemas.microsoft.com/office/powerpoint/2010/main" val="561838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9/21/21</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‹nr.›</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0966960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21-09-2021</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3206958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youtu.be/phyU2BThK4Q"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843B56B-DD63-40AB-85E1-E18901E13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19344E4-CB02-427C-9FF0-E063751679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220E33D0-A190-4F8A-9DB6-C531C95CA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2000" cy="6099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6232399-EBE3-2045-A9AA-5239656EB20F}"/>
              </a:ext>
            </a:extLst>
          </p:cNvPr>
          <p:cNvSpPr>
            <a:spLocks noGrp="1"/>
          </p:cNvSpPr>
          <p:nvPr>
            <p:ph type="ctrTitle"/>
          </p:nvPr>
        </p:nvSpPr>
        <p:spPr>
          <a:xfrm>
            <a:off x="762000" y="1148536"/>
            <a:ext cx="10668000" cy="964078"/>
          </a:xfrm>
        </p:spPr>
        <p:txBody>
          <a:bodyPr anchor="b">
            <a:normAutofit/>
          </a:bodyPr>
          <a:lstStyle/>
          <a:p>
            <a:pPr algn="l"/>
            <a:r>
              <a:rPr lang="nl-NL" sz="4800"/>
              <a:t>IBS Mijn Leefomgeving</a:t>
            </a:r>
          </a:p>
        </p:txBody>
      </p:sp>
      <p:sp>
        <p:nvSpPr>
          <p:cNvPr id="3" name="Ondertitel 2">
            <a:extLst>
              <a:ext uri="{FF2B5EF4-FFF2-40B4-BE49-F238E27FC236}">
                <a16:creationId xmlns:a16="http://schemas.microsoft.com/office/drawing/2014/main" id="{EDED22C0-A9BC-9C4D-B769-0C6190F87B9F}"/>
              </a:ext>
            </a:extLst>
          </p:cNvPr>
          <p:cNvSpPr>
            <a:spLocks noGrp="1"/>
          </p:cNvSpPr>
          <p:nvPr>
            <p:ph type="subTitle" idx="1"/>
          </p:nvPr>
        </p:nvSpPr>
        <p:spPr>
          <a:xfrm>
            <a:off x="758952" y="2112614"/>
            <a:ext cx="10668000" cy="480675"/>
          </a:xfrm>
        </p:spPr>
        <p:txBody>
          <a:bodyPr anchor="t">
            <a:normAutofit/>
          </a:bodyPr>
          <a:lstStyle/>
          <a:p>
            <a:pPr algn="l"/>
            <a:r>
              <a:rPr lang="nl-NL" sz="2000"/>
              <a:t>Samenwerken</a:t>
            </a:r>
          </a:p>
        </p:txBody>
      </p:sp>
      <p:pic>
        <p:nvPicPr>
          <p:cNvPr id="4" name="Picture 3">
            <a:extLst>
              <a:ext uri="{FF2B5EF4-FFF2-40B4-BE49-F238E27FC236}">
                <a16:creationId xmlns:a16="http://schemas.microsoft.com/office/drawing/2014/main" id="{FC48BBF8-E44B-42B8-84FB-9E6E23619141}"/>
              </a:ext>
            </a:extLst>
          </p:cNvPr>
          <p:cNvPicPr>
            <a:picLocks noChangeAspect="1"/>
          </p:cNvPicPr>
          <p:nvPr/>
        </p:nvPicPr>
        <p:blipFill rotWithShape="1">
          <a:blip r:embed="rId2"/>
          <a:srcRect l="20658" r="19682" b="1"/>
          <a:stretch/>
        </p:blipFill>
        <p:spPr>
          <a:xfrm>
            <a:off x="758953" y="2884805"/>
            <a:ext cx="3101719" cy="3106367"/>
          </a:xfrm>
          <a:prstGeom prst="rect">
            <a:avLst/>
          </a:prstGeom>
        </p:spPr>
      </p:pic>
      <p:pic>
        <p:nvPicPr>
          <p:cNvPr id="6" name="Afbeelding 5">
            <a:extLst>
              <a:ext uri="{FF2B5EF4-FFF2-40B4-BE49-F238E27FC236}">
                <a16:creationId xmlns:a16="http://schemas.microsoft.com/office/drawing/2014/main" id="{B8423AD8-22D0-6C45-9568-1AD5E67DD4CC}"/>
              </a:ext>
            </a:extLst>
          </p:cNvPr>
          <p:cNvPicPr>
            <a:picLocks noChangeAspect="1"/>
          </p:cNvPicPr>
          <p:nvPr/>
        </p:nvPicPr>
        <p:blipFill>
          <a:blip r:embed="rId3"/>
          <a:stretch>
            <a:fillRect/>
          </a:stretch>
        </p:blipFill>
        <p:spPr>
          <a:xfrm>
            <a:off x="6472428" y="3651457"/>
            <a:ext cx="4954524" cy="1573062"/>
          </a:xfrm>
          <a:prstGeom prst="rect">
            <a:avLst/>
          </a:prstGeom>
        </p:spPr>
      </p:pic>
    </p:spTree>
    <p:extLst>
      <p:ext uri="{BB962C8B-B14F-4D97-AF65-F5344CB8AC3E}">
        <p14:creationId xmlns:p14="http://schemas.microsoft.com/office/powerpoint/2010/main" val="4188660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309AD5-6866-2C42-B19E-FB62899C62B3}"/>
              </a:ext>
            </a:extLst>
          </p:cNvPr>
          <p:cNvSpPr>
            <a:spLocks noGrp="1"/>
          </p:cNvSpPr>
          <p:nvPr>
            <p:ph type="title"/>
          </p:nvPr>
        </p:nvSpPr>
        <p:spPr>
          <a:xfrm>
            <a:off x="4965430" y="629268"/>
            <a:ext cx="6586491" cy="1286160"/>
          </a:xfrm>
        </p:spPr>
        <p:txBody>
          <a:bodyPr anchor="b">
            <a:normAutofit/>
          </a:bodyPr>
          <a:lstStyle/>
          <a:p>
            <a:r>
              <a:rPr lang="nl-NL" dirty="0"/>
              <a:t>Hoe gaan we aan de slag?</a:t>
            </a:r>
          </a:p>
        </p:txBody>
      </p:sp>
      <p:sp>
        <p:nvSpPr>
          <p:cNvPr id="10" name="Tijdelijke aanduiding voor inhoud 2">
            <a:extLst>
              <a:ext uri="{FF2B5EF4-FFF2-40B4-BE49-F238E27FC236}">
                <a16:creationId xmlns:a16="http://schemas.microsoft.com/office/drawing/2014/main" id="{905A3095-0319-3943-A0EF-C3142158B4B0}"/>
              </a:ext>
            </a:extLst>
          </p:cNvPr>
          <p:cNvSpPr>
            <a:spLocks noGrp="1"/>
          </p:cNvSpPr>
          <p:nvPr>
            <p:ph idx="1"/>
          </p:nvPr>
        </p:nvSpPr>
        <p:spPr>
          <a:xfrm>
            <a:off x="4965431" y="2438400"/>
            <a:ext cx="6586489" cy="3785419"/>
          </a:xfrm>
        </p:spPr>
        <p:txBody>
          <a:bodyPr>
            <a:normAutofit/>
          </a:bodyPr>
          <a:lstStyle/>
          <a:p>
            <a:r>
              <a:rPr lang="nl-NL" sz="2000"/>
              <a:t>In kleine groepjes samen met de docent</a:t>
            </a:r>
          </a:p>
          <a:p>
            <a:r>
              <a:rPr lang="nl-NL" sz="2000"/>
              <a:t>De andere groepen werken aan het projectplan</a:t>
            </a:r>
          </a:p>
          <a:p>
            <a:endParaRPr lang="nl-NL" sz="2000"/>
          </a:p>
        </p:txBody>
      </p:sp>
      <p:pic>
        <p:nvPicPr>
          <p:cNvPr id="5" name="Picture 4" descr="Grote groep skydivers in de lucht">
            <a:extLst>
              <a:ext uri="{FF2B5EF4-FFF2-40B4-BE49-F238E27FC236}">
                <a16:creationId xmlns:a16="http://schemas.microsoft.com/office/drawing/2014/main" id="{0341FB5A-5583-4C60-989E-EE87B5DE8949}"/>
              </a:ext>
            </a:extLst>
          </p:cNvPr>
          <p:cNvPicPr>
            <a:picLocks noChangeAspect="1"/>
          </p:cNvPicPr>
          <p:nvPr/>
        </p:nvPicPr>
        <p:blipFill rotWithShape="1">
          <a:blip r:embed="rId2"/>
          <a:srcRect l="28109" r="2694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9AE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896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52CB32-3813-AD45-A93E-2386F56A2D39}"/>
              </a:ext>
            </a:extLst>
          </p:cNvPr>
          <p:cNvSpPr>
            <a:spLocks noGrp="1"/>
          </p:cNvSpPr>
          <p:nvPr>
            <p:ph type="title"/>
          </p:nvPr>
        </p:nvSpPr>
        <p:spPr>
          <a:xfrm>
            <a:off x="4965430" y="629268"/>
            <a:ext cx="6586491" cy="1286160"/>
          </a:xfrm>
        </p:spPr>
        <p:txBody>
          <a:bodyPr anchor="b">
            <a:normAutofit/>
          </a:bodyPr>
          <a:lstStyle/>
          <a:p>
            <a:r>
              <a:rPr lang="nl-NL"/>
              <a:t>Elevator pitch</a:t>
            </a:r>
            <a:endParaRPr lang="nl-NL" dirty="0"/>
          </a:p>
        </p:txBody>
      </p:sp>
      <p:sp>
        <p:nvSpPr>
          <p:cNvPr id="3" name="Tijdelijke aanduiding voor inhoud 2">
            <a:extLst>
              <a:ext uri="{FF2B5EF4-FFF2-40B4-BE49-F238E27FC236}">
                <a16:creationId xmlns:a16="http://schemas.microsoft.com/office/drawing/2014/main" id="{1CA73A99-9587-5F48-950F-1C95527CA7A9}"/>
              </a:ext>
            </a:extLst>
          </p:cNvPr>
          <p:cNvSpPr>
            <a:spLocks noGrp="1"/>
          </p:cNvSpPr>
          <p:nvPr>
            <p:ph idx="1"/>
          </p:nvPr>
        </p:nvSpPr>
        <p:spPr>
          <a:xfrm>
            <a:off x="4965431" y="2438400"/>
            <a:ext cx="6586489" cy="3785419"/>
          </a:xfrm>
        </p:spPr>
        <p:txBody>
          <a:bodyPr>
            <a:normAutofit/>
          </a:bodyPr>
          <a:lstStyle/>
          <a:p>
            <a:r>
              <a:rPr lang="nl-NL" dirty="0"/>
              <a:t>Een </a:t>
            </a:r>
            <a:r>
              <a:rPr lang="nl-NL" b="1" dirty="0"/>
              <a:t>elevatorpitch</a:t>
            </a:r>
            <a:r>
              <a:rPr lang="nl-NL" dirty="0"/>
              <a:t> (elevator = </a:t>
            </a:r>
            <a:r>
              <a:rPr lang="nl-NL" i="1" dirty="0"/>
              <a:t>lift</a:t>
            </a:r>
            <a:r>
              <a:rPr lang="nl-NL" dirty="0"/>
              <a:t>; pitch = </a:t>
            </a:r>
            <a:r>
              <a:rPr lang="nl-NL" i="1" dirty="0"/>
              <a:t>verkooppresentatie</a:t>
            </a:r>
            <a:r>
              <a:rPr lang="nl-NL" dirty="0"/>
              <a:t>),, is een presentatiewijze van een idee voor een product, service of project. De naam geeft de tijdsduur weer waarin een lift van de onderste naar de bovenste verdieping gaat, in ongeveer 30 seconden tot 2 minuten</a:t>
            </a:r>
            <a:endParaRPr lang="nl-NL" sz="2000" dirty="0"/>
          </a:p>
        </p:txBody>
      </p:sp>
      <p:pic>
        <p:nvPicPr>
          <p:cNvPr id="13" name="Picture 4" descr="Veel vraagtekens op een zwarte achtergrond">
            <a:extLst>
              <a:ext uri="{FF2B5EF4-FFF2-40B4-BE49-F238E27FC236}">
                <a16:creationId xmlns:a16="http://schemas.microsoft.com/office/drawing/2014/main" id="{6FACC5BE-DE39-4D1E-B386-FC8B4B065D65}"/>
              </a:ext>
            </a:extLst>
          </p:cNvPr>
          <p:cNvPicPr>
            <a:picLocks noChangeAspect="1"/>
          </p:cNvPicPr>
          <p:nvPr/>
        </p:nvPicPr>
        <p:blipFill rotWithShape="1">
          <a:blip r:embed="rId2"/>
          <a:srcRect l="58767" r="2" b="2"/>
          <a:stretch/>
        </p:blipFill>
        <p:spPr>
          <a:xfrm>
            <a:off x="20" y="10"/>
            <a:ext cx="4635571" cy="6857990"/>
          </a:xfrm>
          <a:prstGeom prst="rect">
            <a:avLst/>
          </a:prstGeom>
          <a:effectLst/>
        </p:spPr>
      </p:pic>
      <p:cxnSp>
        <p:nvCxnSpPr>
          <p:cNvPr id="14"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6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7CBD27-375B-CB44-8045-2568048827B3}"/>
              </a:ext>
            </a:extLst>
          </p:cNvPr>
          <p:cNvSpPr>
            <a:spLocks noGrp="1"/>
          </p:cNvSpPr>
          <p:nvPr>
            <p:ph type="title"/>
          </p:nvPr>
        </p:nvSpPr>
        <p:spPr>
          <a:xfrm>
            <a:off x="4965430" y="629268"/>
            <a:ext cx="6586491" cy="1286160"/>
          </a:xfrm>
        </p:spPr>
        <p:txBody>
          <a:bodyPr anchor="b">
            <a:normAutofit/>
          </a:bodyPr>
          <a:lstStyle/>
          <a:p>
            <a:r>
              <a:rPr lang="nl-NL" dirty="0"/>
              <a:t>Hoe maak je makkelijk een goed pitch??</a:t>
            </a:r>
          </a:p>
        </p:txBody>
      </p:sp>
      <p:sp>
        <p:nvSpPr>
          <p:cNvPr id="3" name="Tijdelijke aanduiding voor inhoud 2">
            <a:extLst>
              <a:ext uri="{FF2B5EF4-FFF2-40B4-BE49-F238E27FC236}">
                <a16:creationId xmlns:a16="http://schemas.microsoft.com/office/drawing/2014/main" id="{C01496DC-81E7-9D46-A39E-D20DBA2C7E91}"/>
              </a:ext>
            </a:extLst>
          </p:cNvPr>
          <p:cNvSpPr>
            <a:spLocks noGrp="1"/>
          </p:cNvSpPr>
          <p:nvPr>
            <p:ph idx="1"/>
          </p:nvPr>
        </p:nvSpPr>
        <p:spPr>
          <a:xfrm>
            <a:off x="4965431" y="2438400"/>
            <a:ext cx="6586489" cy="3785419"/>
          </a:xfrm>
        </p:spPr>
        <p:txBody>
          <a:bodyPr>
            <a:normAutofit/>
          </a:bodyPr>
          <a:lstStyle/>
          <a:p>
            <a:r>
              <a:rPr lang="nl-NL" sz="2000">
                <a:hlinkClick r:id="rId2"/>
              </a:rPr>
              <a:t>https://youtu.be/phyU2BThK4Q</a:t>
            </a:r>
            <a:endParaRPr lang="nl-NL" sz="2000"/>
          </a:p>
          <a:p>
            <a:endParaRPr lang="nl-NL" sz="2000"/>
          </a:p>
        </p:txBody>
      </p:sp>
      <p:pic>
        <p:nvPicPr>
          <p:cNvPr id="5" name="Afbeelding 4" descr="Drie pijlen in de roos">
            <a:extLst>
              <a:ext uri="{FF2B5EF4-FFF2-40B4-BE49-F238E27FC236}">
                <a16:creationId xmlns:a16="http://schemas.microsoft.com/office/drawing/2014/main" id="{7D22AE18-B1CD-9647-964D-3C9AFE9A702B}"/>
              </a:ext>
            </a:extLst>
          </p:cNvPr>
          <p:cNvPicPr>
            <a:picLocks noChangeAspect="1"/>
          </p:cNvPicPr>
          <p:nvPr/>
        </p:nvPicPr>
        <p:blipFill rotWithShape="1">
          <a:blip r:embed="rId3"/>
          <a:srcRect l="11048" r="44678" b="2"/>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A0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063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C593ED1-21A3-E24F-9C60-73A7B385CF00}"/>
              </a:ext>
            </a:extLst>
          </p:cNvPr>
          <p:cNvSpPr>
            <a:spLocks noGrp="1"/>
          </p:cNvSpPr>
          <p:nvPr>
            <p:ph type="title"/>
          </p:nvPr>
        </p:nvSpPr>
        <p:spPr>
          <a:xfrm>
            <a:off x="1137034" y="609600"/>
            <a:ext cx="6881026" cy="1322887"/>
          </a:xfrm>
        </p:spPr>
        <p:txBody>
          <a:bodyPr>
            <a:normAutofit/>
          </a:bodyPr>
          <a:lstStyle/>
          <a:p>
            <a:r>
              <a:rPr lang="nl-NL" dirty="0"/>
              <a:t>Oefening baart kunst</a:t>
            </a:r>
          </a:p>
        </p:txBody>
      </p:sp>
      <p:sp>
        <p:nvSpPr>
          <p:cNvPr id="7" name="Tijdelijke aanduiding voor inhoud 6">
            <a:extLst>
              <a:ext uri="{FF2B5EF4-FFF2-40B4-BE49-F238E27FC236}">
                <a16:creationId xmlns:a16="http://schemas.microsoft.com/office/drawing/2014/main" id="{D9FEE028-A941-854A-AADD-276EF88A3639}"/>
              </a:ext>
            </a:extLst>
          </p:cNvPr>
          <p:cNvSpPr>
            <a:spLocks noGrp="1"/>
          </p:cNvSpPr>
          <p:nvPr>
            <p:ph idx="1"/>
          </p:nvPr>
        </p:nvSpPr>
        <p:spPr>
          <a:xfrm>
            <a:off x="1137034" y="2194102"/>
            <a:ext cx="6573951" cy="3908585"/>
          </a:xfrm>
        </p:spPr>
        <p:txBody>
          <a:bodyPr>
            <a:normAutofit/>
          </a:bodyPr>
          <a:lstStyle/>
          <a:p>
            <a:r>
              <a:rPr lang="nl-NL" sz="2000"/>
              <a:t>Kies als groep een product of dienst en maak daar een pitch van maximaal 15 seconden</a:t>
            </a:r>
          </a:p>
          <a:p>
            <a:r>
              <a:rPr lang="nl-NL" sz="2000"/>
              <a:t>Bijvoorbeeld Adidas, Coolblue of Thuisbezorg</a:t>
            </a:r>
          </a:p>
          <a:p>
            <a:endParaRPr lang="nl-NL" sz="2000"/>
          </a:p>
        </p:txBody>
      </p:sp>
      <p:pic>
        <p:nvPicPr>
          <p:cNvPr id="11" name="Graphic 10" descr="Overzicht van het afspelen">
            <a:extLst>
              <a:ext uri="{FF2B5EF4-FFF2-40B4-BE49-F238E27FC236}">
                <a16:creationId xmlns:a16="http://schemas.microsoft.com/office/drawing/2014/main" id="{C676A92D-012C-4AB4-BA95-0CFF54364B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95981" y="1990229"/>
            <a:ext cx="2906973" cy="2906973"/>
          </a:xfrm>
          <a:prstGeom prst="rect">
            <a:avLst/>
          </a:prstGeom>
        </p:spPr>
      </p:pic>
    </p:spTree>
    <p:extLst>
      <p:ext uri="{BB962C8B-B14F-4D97-AF65-F5344CB8AC3E}">
        <p14:creationId xmlns:p14="http://schemas.microsoft.com/office/powerpoint/2010/main" val="153531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4" name="Rectangle 23">
            <a:extLst>
              <a:ext uri="{FF2B5EF4-FFF2-40B4-BE49-F238E27FC236}">
                <a16:creationId xmlns:a16="http://schemas.microsoft.com/office/drawing/2014/main" id="{BC4A0336-662C-41C3-8DC8-3104A1694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8465E249-9346-5F4B-AD61-73C1007716BB}"/>
              </a:ext>
            </a:extLst>
          </p:cNvPr>
          <p:cNvSpPr>
            <a:spLocks noGrp="1"/>
          </p:cNvSpPr>
          <p:nvPr>
            <p:ph type="title"/>
          </p:nvPr>
        </p:nvSpPr>
        <p:spPr>
          <a:xfrm>
            <a:off x="762000" y="779915"/>
            <a:ext cx="3908996" cy="5337050"/>
          </a:xfrm>
        </p:spPr>
        <p:txBody>
          <a:bodyPr anchor="ctr">
            <a:normAutofit/>
          </a:bodyPr>
          <a:lstStyle/>
          <a:p>
            <a:r>
              <a:rPr lang="nl-NL" dirty="0"/>
              <a:t>Leerdoelen en acties vandaag</a:t>
            </a:r>
            <a:endParaRPr lang="nl-NL"/>
          </a:p>
        </p:txBody>
      </p:sp>
      <p:graphicFrame>
        <p:nvGraphicFramePr>
          <p:cNvPr id="13" name="Tijdelijke aanduiding voor inhoud 4">
            <a:extLst>
              <a:ext uri="{FF2B5EF4-FFF2-40B4-BE49-F238E27FC236}">
                <a16:creationId xmlns:a16="http://schemas.microsoft.com/office/drawing/2014/main" id="{757C8EAF-8ED7-4768-8CA4-70782E0264AC}"/>
              </a:ext>
            </a:extLst>
          </p:cNvPr>
          <p:cNvGraphicFramePr>
            <a:graphicFrameLocks noGrp="1"/>
          </p:cNvGraphicFramePr>
          <p:nvPr>
            <p:ph idx="1"/>
            <p:extLst>
              <p:ext uri="{D42A27DB-BD31-4B8C-83A1-F6EECF244321}">
                <p14:modId xmlns:p14="http://schemas.microsoft.com/office/powerpoint/2010/main" val="233733761"/>
              </p:ext>
            </p:extLst>
          </p:nvPr>
        </p:nvGraphicFramePr>
        <p:xfrm>
          <a:off x="5416298" y="758951"/>
          <a:ext cx="5980170" cy="5337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980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6D6229F-3800-498F-A387-74F6C7A19BAF}"/>
              </a:ext>
            </a:extLst>
          </p:cNvPr>
          <p:cNvPicPr>
            <a:picLocks noChangeAspect="1"/>
          </p:cNvPicPr>
          <p:nvPr/>
        </p:nvPicPr>
        <p:blipFill>
          <a:blip r:embed="rId2"/>
          <a:stretch>
            <a:fillRect/>
          </a:stretch>
        </p:blipFill>
        <p:spPr>
          <a:xfrm>
            <a:off x="615821" y="946727"/>
            <a:ext cx="5175168" cy="5183033"/>
          </a:xfrm>
          <a:prstGeom prst="rect">
            <a:avLst/>
          </a:prstGeom>
        </p:spPr>
      </p:pic>
      <p:sp>
        <p:nvSpPr>
          <p:cNvPr id="5" name="Tekstvak 4">
            <a:extLst>
              <a:ext uri="{FF2B5EF4-FFF2-40B4-BE49-F238E27FC236}">
                <a16:creationId xmlns:a16="http://schemas.microsoft.com/office/drawing/2014/main" id="{AE518CDD-1DBB-41B6-9DE8-59D471767B52}"/>
              </a:ext>
            </a:extLst>
          </p:cNvPr>
          <p:cNvSpPr txBox="1"/>
          <p:nvPr/>
        </p:nvSpPr>
        <p:spPr>
          <a:xfrm>
            <a:off x="6401011" y="2019748"/>
            <a:ext cx="4018384"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Vanuit je eigen persoonlijkheidsprofiel en die van je teamgenoten kun je komen tot een mooie taakverdeling in jullie team</a:t>
            </a:r>
          </a:p>
        </p:txBody>
      </p:sp>
    </p:spTree>
    <p:extLst>
      <p:ext uri="{BB962C8B-B14F-4D97-AF65-F5344CB8AC3E}">
        <p14:creationId xmlns:p14="http://schemas.microsoft.com/office/powerpoint/2010/main" val="3735024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descr="Afbeelding met schermafbeelding, apparaat, voedsel, fruit&#10;&#10;Automatisch gegenereerde beschrijving">
            <a:extLst>
              <a:ext uri="{FF2B5EF4-FFF2-40B4-BE49-F238E27FC236}">
                <a16:creationId xmlns:a16="http://schemas.microsoft.com/office/drawing/2014/main" id="{D6522776-AE34-EB44-A61D-001891E39367}"/>
              </a:ext>
            </a:extLst>
          </p:cNvPr>
          <p:cNvPicPr>
            <a:picLocks noChangeAspect="1"/>
          </p:cNvPicPr>
          <p:nvPr/>
        </p:nvPicPr>
        <p:blipFill>
          <a:blip r:embed="rId3"/>
          <a:stretch>
            <a:fillRect/>
          </a:stretch>
        </p:blipFill>
        <p:spPr>
          <a:xfrm>
            <a:off x="643467" y="988992"/>
            <a:ext cx="10905066" cy="4880016"/>
          </a:xfrm>
          <a:prstGeom prst="rect">
            <a:avLst/>
          </a:prstGeom>
        </p:spPr>
      </p:pic>
    </p:spTree>
    <p:extLst>
      <p:ext uri="{BB962C8B-B14F-4D97-AF65-F5344CB8AC3E}">
        <p14:creationId xmlns:p14="http://schemas.microsoft.com/office/powerpoint/2010/main" val="995692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schermafbeelding&#10;&#10;Automatisch gegenereerde beschrijving">
            <a:extLst>
              <a:ext uri="{FF2B5EF4-FFF2-40B4-BE49-F238E27FC236}">
                <a16:creationId xmlns:a16="http://schemas.microsoft.com/office/drawing/2014/main" id="{A1A2547B-3DF7-C047-B30B-34C3A8C64F35}"/>
              </a:ext>
            </a:extLst>
          </p:cNvPr>
          <p:cNvPicPr>
            <a:picLocks noGrp="1" noChangeAspect="1"/>
          </p:cNvPicPr>
          <p:nvPr>
            <p:ph idx="4294967295"/>
          </p:nvPr>
        </p:nvPicPr>
        <p:blipFill>
          <a:blip r:embed="rId2"/>
          <a:stretch>
            <a:fillRect/>
          </a:stretch>
        </p:blipFill>
        <p:spPr>
          <a:xfrm>
            <a:off x="2158851" y="643467"/>
            <a:ext cx="7874298" cy="5571066"/>
          </a:xfrm>
          <a:prstGeom prst="rect">
            <a:avLst/>
          </a:prstGeom>
        </p:spPr>
      </p:pic>
    </p:spTree>
    <p:extLst>
      <p:ext uri="{BB962C8B-B14F-4D97-AF65-F5344CB8AC3E}">
        <p14:creationId xmlns:p14="http://schemas.microsoft.com/office/powerpoint/2010/main" val="120032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116878" y="629266"/>
            <a:ext cx="6422849" cy="1676603"/>
          </a:xfrm>
        </p:spPr>
        <p:txBody>
          <a:bodyPr vert="horz" lIns="91440" tIns="45720" rIns="91440" bIns="45720" rtlCol="0" anchor="ctr">
            <a:normAutofit/>
          </a:bodyPr>
          <a:lstStyle/>
          <a:p>
            <a:pPr algn="l"/>
            <a:r>
              <a:rPr lang="en-US" sz="4400">
                <a:latin typeface="+mj-lt"/>
                <a:cs typeface="+mj-cs"/>
              </a:rPr>
              <a:t>PDCA-cyclus</a:t>
            </a:r>
          </a:p>
        </p:txBody>
      </p:sp>
      <p:sp>
        <p:nvSpPr>
          <p:cNvPr id="1030" name="Rectangle 72">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485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Afbeeldingsresultaat voor pdca">
            <a:extLst>
              <a:ext uri="{FF2B5EF4-FFF2-40B4-BE49-F238E27FC236}">
                <a16:creationId xmlns:a16="http://schemas.microsoft.com/office/drawing/2014/main" id="{845C07E6-1D6B-4DC1-A27B-BCAE489C91E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82632" y="803049"/>
            <a:ext cx="2470743" cy="2470743"/>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DD769F9D-D1DD-495A-B7A0-E18AD2372471}"/>
              </a:ext>
            </a:extLst>
          </p:cNvPr>
          <p:cNvPicPr>
            <a:picLocks noChangeAspect="1"/>
          </p:cNvPicPr>
          <p:nvPr/>
        </p:nvPicPr>
        <p:blipFill>
          <a:blip r:embed="rId3"/>
          <a:stretch>
            <a:fillRect/>
          </a:stretch>
        </p:blipFill>
        <p:spPr>
          <a:xfrm>
            <a:off x="804672" y="3530412"/>
            <a:ext cx="3026663" cy="2300264"/>
          </a:xfrm>
          <a:prstGeom prst="rect">
            <a:avLst/>
          </a:prstGeom>
          <a:effectLst/>
        </p:spPr>
      </p:pic>
      <p:sp>
        <p:nvSpPr>
          <p:cNvPr id="3" name="Tekstvak 2"/>
          <p:cNvSpPr txBox="1"/>
          <p:nvPr/>
        </p:nvSpPr>
        <p:spPr>
          <a:xfrm>
            <a:off x="5116880" y="2438400"/>
            <a:ext cx="6422848"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Zijn we nog op de goede weg?</a:t>
            </a:r>
          </a:p>
        </p:txBody>
      </p:sp>
    </p:spTree>
    <p:extLst>
      <p:ext uri="{BB962C8B-B14F-4D97-AF65-F5344CB8AC3E}">
        <p14:creationId xmlns:p14="http://schemas.microsoft.com/office/powerpoint/2010/main" val="3331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2482C-34BE-432D-A5A1-E60336CECF2F}"/>
              </a:ext>
            </a:extLst>
          </p:cNvPr>
          <p:cNvSpPr>
            <a:spLocks noGrp="1"/>
          </p:cNvSpPr>
          <p:nvPr>
            <p:ph type="title"/>
          </p:nvPr>
        </p:nvSpPr>
        <p:spPr>
          <a:xfrm>
            <a:off x="4965430" y="629268"/>
            <a:ext cx="6586491" cy="1286160"/>
          </a:xfrm>
        </p:spPr>
        <p:txBody>
          <a:bodyPr anchor="b">
            <a:normAutofit/>
          </a:bodyPr>
          <a:lstStyle/>
          <a:p>
            <a:r>
              <a:rPr lang="nl-NL" dirty="0"/>
              <a:t>PDCA </a:t>
            </a:r>
            <a:endParaRPr lang="nl-NL"/>
          </a:p>
        </p:txBody>
      </p:sp>
      <p:sp>
        <p:nvSpPr>
          <p:cNvPr id="3" name="Tijdelijke aanduiding voor inhoud 2">
            <a:extLst>
              <a:ext uri="{FF2B5EF4-FFF2-40B4-BE49-F238E27FC236}">
                <a16:creationId xmlns:a16="http://schemas.microsoft.com/office/drawing/2014/main" id="{754841A6-C2ED-4212-838E-DADA74BB3920}"/>
              </a:ext>
            </a:extLst>
          </p:cNvPr>
          <p:cNvSpPr>
            <a:spLocks noGrp="1"/>
          </p:cNvSpPr>
          <p:nvPr>
            <p:ph idx="1"/>
          </p:nvPr>
        </p:nvSpPr>
        <p:spPr>
          <a:xfrm>
            <a:off x="4965431" y="2438400"/>
            <a:ext cx="6586489" cy="3785419"/>
          </a:xfrm>
        </p:spPr>
        <p:txBody>
          <a:bodyPr>
            <a:normAutofit/>
          </a:bodyPr>
          <a:lstStyle/>
          <a:p>
            <a:r>
              <a:rPr lang="nl-NL" sz="1700"/>
              <a:t>Om ook echt met een PDCA cyclus aan de gang te gaan kun je deze ‘vast leggen’ in je vergaderingen.</a:t>
            </a:r>
          </a:p>
          <a:p>
            <a:r>
              <a:rPr lang="nl-NL" sz="1700"/>
              <a:t>Met andere woorden zet het bespreken van de stappen op de agenda:</a:t>
            </a:r>
          </a:p>
          <a:p>
            <a:pPr lvl="1"/>
            <a:r>
              <a:rPr lang="nl-NL" sz="1700"/>
              <a:t>Plan in de vergadering een moment voor het bespreken van je PDCA. (bijvoorbeeld de samenwerking binnen je groep; je samenwerkingsovereenkomst is in eigenlijk een afgesproken PLAN)</a:t>
            </a:r>
          </a:p>
          <a:p>
            <a:pPr lvl="1"/>
            <a:r>
              <a:rPr lang="nl-NL" sz="1700"/>
              <a:t>Voer de plannen uit zoals afgesproken (buiten de vergadering om) </a:t>
            </a:r>
          </a:p>
          <a:p>
            <a:pPr lvl="1"/>
            <a:r>
              <a:rPr lang="nl-NL" sz="1700"/>
              <a:t>In de volgende vergadering kun je de check doen en daarop reageren (act) </a:t>
            </a:r>
          </a:p>
        </p:txBody>
      </p:sp>
      <p:pic>
        <p:nvPicPr>
          <p:cNvPr id="4" name="Afbeelding 3">
            <a:extLst>
              <a:ext uri="{FF2B5EF4-FFF2-40B4-BE49-F238E27FC236}">
                <a16:creationId xmlns:a16="http://schemas.microsoft.com/office/drawing/2014/main" id="{56A05F61-D443-430A-9E81-82603DE7CF13}"/>
              </a:ext>
            </a:extLst>
          </p:cNvPr>
          <p:cNvPicPr>
            <a:picLocks noChangeAspect="1"/>
          </p:cNvPicPr>
          <p:nvPr/>
        </p:nvPicPr>
        <p:blipFill rotWithShape="1">
          <a:blip r:embed="rId2"/>
          <a:srcRect l="34291" r="28533"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9AB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544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8200" y="556995"/>
            <a:ext cx="10515600" cy="1133693"/>
          </a:xfrm>
        </p:spPr>
        <p:txBody>
          <a:bodyPr>
            <a:normAutofit/>
          </a:bodyPr>
          <a:lstStyle/>
          <a:p>
            <a:r>
              <a:rPr lang="nl-NL" sz="5200"/>
              <a:t>Opdracht</a:t>
            </a:r>
          </a:p>
        </p:txBody>
      </p:sp>
      <p:graphicFrame>
        <p:nvGraphicFramePr>
          <p:cNvPr id="5" name="Tijdelijke aanduiding voor inhoud 2">
            <a:extLst>
              <a:ext uri="{FF2B5EF4-FFF2-40B4-BE49-F238E27FC236}">
                <a16:creationId xmlns:a16="http://schemas.microsoft.com/office/drawing/2014/main" id="{4BC812A5-1E80-4697-8883-D52399B4AE4C}"/>
              </a:ext>
            </a:extLst>
          </p:cNvPr>
          <p:cNvGraphicFramePr>
            <a:graphicFrameLocks noGrp="1"/>
          </p:cNvGraphicFramePr>
          <p:nvPr>
            <p:ph idx="1"/>
            <p:extLst>
              <p:ext uri="{D42A27DB-BD31-4B8C-83A1-F6EECF244321}">
                <p14:modId xmlns:p14="http://schemas.microsoft.com/office/powerpoint/2010/main" val="34553529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079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Lege tekstballonnen">
            <a:extLst>
              <a:ext uri="{FF2B5EF4-FFF2-40B4-BE49-F238E27FC236}">
                <a16:creationId xmlns:a16="http://schemas.microsoft.com/office/drawing/2014/main" id="{94CCFC1A-61D8-4B43-A61A-FAA6423FDE7A}"/>
              </a:ext>
            </a:extLst>
          </p:cNvPr>
          <p:cNvPicPr>
            <a:picLocks noChangeAspect="1"/>
          </p:cNvPicPr>
          <p:nvPr/>
        </p:nvPicPr>
        <p:blipFill rotWithShape="1">
          <a:blip r:embed="rId2"/>
          <a:srcRect t="7471" b="8259"/>
          <a:stretch/>
        </p:blipFill>
        <p:spPr>
          <a:xfrm>
            <a:off x="-3047" y="10"/>
            <a:ext cx="12191999" cy="6857990"/>
          </a:xfrm>
          <a:prstGeom prst="rect">
            <a:avLst/>
          </a:prstGeom>
        </p:spPr>
      </p:pic>
      <p:sp>
        <p:nvSpPr>
          <p:cNvPr id="19" name="Rectangle 18">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5B09A35-0148-D64D-A2B6-A5587F8C585F}"/>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latin typeface="+mj-lt"/>
                <a:cs typeface="+mj-cs"/>
              </a:rPr>
              <a:t>Feedback geven</a:t>
            </a:r>
          </a:p>
        </p:txBody>
      </p:sp>
      <p:sp>
        <p:nvSpPr>
          <p:cNvPr id="3" name="Tijdelijke aanduiding voor inhoud 2">
            <a:extLst>
              <a:ext uri="{FF2B5EF4-FFF2-40B4-BE49-F238E27FC236}">
                <a16:creationId xmlns:a16="http://schemas.microsoft.com/office/drawing/2014/main" id="{E69A2BF5-A75A-7E46-BB20-CD3BB3197B35}"/>
              </a:ext>
            </a:extLst>
          </p:cNvPr>
          <p:cNvSpPr>
            <a:spLocks noGrp="1"/>
          </p:cNvSpPr>
          <p:nvPr>
            <p:ph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marL="0" indent="0" algn="ctr">
              <a:buNone/>
            </a:pPr>
            <a:r>
              <a:rPr lang="en-US" sz="2400">
                <a:solidFill>
                  <a:srgbClr val="FFFFFF"/>
                </a:solidFill>
                <a:latin typeface="+mn-lt"/>
                <a:cs typeface="+mn-cs"/>
              </a:rPr>
              <a:t>Wat is het wel en wat is het niet?</a:t>
            </a:r>
          </a:p>
        </p:txBody>
      </p:sp>
    </p:spTree>
    <p:extLst>
      <p:ext uri="{BB962C8B-B14F-4D97-AF65-F5344CB8AC3E}">
        <p14:creationId xmlns:p14="http://schemas.microsoft.com/office/powerpoint/2010/main" val="100544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PrismaticVTI">
  <a:themeElements>
    <a:clrScheme name="AnalogousFromLightSeedRightStep">
      <a:dk1>
        <a:srgbClr val="000000"/>
      </a:dk1>
      <a:lt1>
        <a:srgbClr val="FFFFFF"/>
      </a:lt1>
      <a:dk2>
        <a:srgbClr val="41243A"/>
      </a:dk2>
      <a:lt2>
        <a:srgbClr val="E2E8E3"/>
      </a:lt2>
      <a:accent1>
        <a:srgbClr val="CA92BD"/>
      </a:accent1>
      <a:accent2>
        <a:srgbClr val="BF7A91"/>
      </a:accent2>
      <a:accent3>
        <a:srgbClr val="CA9692"/>
      </a:accent3>
      <a:accent4>
        <a:srgbClr val="BF9C7A"/>
      </a:accent4>
      <a:accent5>
        <a:srgbClr val="A9A57A"/>
      </a:accent5>
      <a:accent6>
        <a:srgbClr val="97AB6E"/>
      </a:accent6>
      <a:hlink>
        <a:srgbClr val="568E64"/>
      </a:hlink>
      <a:folHlink>
        <a:srgbClr val="7F7F7F"/>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373</Words>
  <Application>Microsoft Macintosh PowerPoint</Application>
  <PresentationFormat>Breedbeeld</PresentationFormat>
  <Paragraphs>34</Paragraphs>
  <Slides>13</Slides>
  <Notes>1</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13</vt:i4>
      </vt:variant>
    </vt:vector>
  </HeadingPairs>
  <TitlesOfParts>
    <vt:vector size="20" baseType="lpstr">
      <vt:lpstr>Aharoni</vt:lpstr>
      <vt:lpstr>Arial</vt:lpstr>
      <vt:lpstr>Avenir Next LT Pro</vt:lpstr>
      <vt:lpstr>Calibri</vt:lpstr>
      <vt:lpstr>Calibri Light</vt:lpstr>
      <vt:lpstr>PrismaticVTI</vt:lpstr>
      <vt:lpstr>Kantoorthema</vt:lpstr>
      <vt:lpstr>IBS Mijn Leefomgeving</vt:lpstr>
      <vt:lpstr>Leerdoelen en acties vandaag</vt:lpstr>
      <vt:lpstr>PowerPoint-presentatie</vt:lpstr>
      <vt:lpstr>PowerPoint-presentatie</vt:lpstr>
      <vt:lpstr>PowerPoint-presentatie</vt:lpstr>
      <vt:lpstr>PDCA-cyclus</vt:lpstr>
      <vt:lpstr>PDCA </vt:lpstr>
      <vt:lpstr>Opdracht</vt:lpstr>
      <vt:lpstr>Feedback geven</vt:lpstr>
      <vt:lpstr>Hoe gaan we aan de slag?</vt:lpstr>
      <vt:lpstr>Elevator pitch</vt:lpstr>
      <vt:lpstr>Hoe maak je makkelijk een goed pitch??</vt:lpstr>
      <vt:lpstr>Oefening baart kunst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IBS Mijn Leefomgeving</dc:title>
  <dc:creator>Mariska de Rouw</dc:creator>
  <cp:lastModifiedBy>Mariska de Rouw</cp:lastModifiedBy>
  <cp:revision>6</cp:revision>
  <dcterms:created xsi:type="dcterms:W3CDTF">2021-09-21T14:19:25Z</dcterms:created>
  <dcterms:modified xsi:type="dcterms:W3CDTF">2021-09-21T14:55:18Z</dcterms:modified>
</cp:coreProperties>
</file>